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F5"/>
    <a:srgbClr val="EEEEF4"/>
    <a:srgbClr val="F3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76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B937-713A-2718-68DE-6A378D8A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67F728-F2ED-34C2-9CED-187169872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ECD32-F79F-EA55-EC8C-1D0A1A7F6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33F29-5E5A-0A34-0A48-469141F37F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492" y="-79131"/>
            <a:ext cx="5591908" cy="8387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6731"/>
            <a:ext cx="75564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endParaRPr lang="en-US" sz="13350" dirty="0"/>
          </a:p>
        </p:txBody>
      </p:sp>
      <p:sp>
        <p:nvSpPr>
          <p:cNvPr id="4" name="Text 1"/>
          <p:cNvSpPr/>
          <p:nvPr/>
        </p:nvSpPr>
        <p:spPr>
          <a:xfrm>
            <a:off x="922744" y="28066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4.6 Состав, структура и функции </a:t>
            </a: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среднего</a:t>
            </a: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класса</a:t>
            </a: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в России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63998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14">
            <a:extLst>
              <a:ext uri="{FF2B5EF4-FFF2-40B4-BE49-F238E27FC236}">
                <a16:creationId xmlns:a16="http://schemas.microsoft.com/office/drawing/2014/main" id="{44587ED5-ACBB-2295-10A5-80D282E81753}"/>
              </a:ext>
            </a:extLst>
          </p:cNvPr>
          <p:cNvSpPr/>
          <p:nvPr/>
        </p:nvSpPr>
        <p:spPr>
          <a:xfrm>
            <a:off x="6732698" y="6890822"/>
            <a:ext cx="4611587" cy="169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Ваганова Ольга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Дурдыева </a:t>
            </a:r>
            <a:r>
              <a:rPr lang="ru-RU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Айболек</a:t>
            </a:r>
            <a:endParaRPr lang="ru-RU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ru-RU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Чарыева</a:t>
            </a:r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Огулбиби</a:t>
            </a:r>
            <a:endParaRPr lang="ru-RU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№ 3834101/30309</a:t>
            </a: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2DDD1-F693-4703-1C05-CCA3F7CF9DEF}"/>
              </a:ext>
            </a:extLst>
          </p:cNvPr>
          <p:cNvSpPr txBox="1"/>
          <p:nvPr/>
        </p:nvSpPr>
        <p:spPr>
          <a:xfrm>
            <a:off x="565434" y="5139049"/>
            <a:ext cx="7913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Средний класс является одной из ключевых основ социальной структуры современного общества России.</a:t>
            </a:r>
            <a:endParaRPr lang="ru-RU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2431733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Проблемы и вызовы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642353" y="1103115"/>
            <a:ext cx="11078528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Проблемы и перспективы развития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0218" y="1810464"/>
            <a:ext cx="1304996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Основная проблема российского среднего класса — его экономическая неустойчивость, особенно среди представителей «полуядра».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700312" y="2483168"/>
            <a:ext cx="304466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Факторы уязвимости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700312" y="3002518"/>
            <a:ext cx="630471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Зависимость от бюджетных выплат и гос. поддержки.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700312" y="3354586"/>
            <a:ext cx="630471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Инфляция и рост цен на жильё, образование, и медицину.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700312" y="3706654"/>
            <a:ext cx="630471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Риск «вымывания» части среднего класса в низшие страты.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5" y="2283046"/>
            <a:ext cx="5980972" cy="3364208"/>
          </a:xfrm>
          <a:prstGeom prst="round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90218" y="5748933"/>
            <a:ext cx="6434614" cy="541853"/>
          </a:xfrm>
          <a:prstGeom prst="roundRect">
            <a:avLst>
              <a:gd name="adj" fmla="val 48002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3872032" y="5850493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</a:t>
            </a:r>
            <a:endParaRPr lang="en-US" sz="2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0836" y="6471404"/>
            <a:ext cx="2257782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Расширение ядра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70836" y="6861929"/>
            <a:ext cx="6073378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Рост за счёт молодых специалистов и индивидуальных предпринимателей в цифровой экономике.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405449" y="5748933"/>
            <a:ext cx="6434733" cy="541853"/>
          </a:xfrm>
          <a:prstGeom prst="roundRect">
            <a:avLst>
              <a:gd name="adj" fmla="val 48002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10487382" y="5850493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2</a:t>
            </a:r>
            <a:endParaRPr lang="en-US" sz="2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86067" y="6471404"/>
            <a:ext cx="2257782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Новые каналы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86067" y="6861929"/>
            <a:ext cx="6073497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Развитие дистанционной занятости и онлайн-образования создаёт социальную мобильность.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0A21712-EABE-9C9E-B7D2-966476A7E605}"/>
              </a:ext>
            </a:extLst>
          </p:cNvPr>
          <p:cNvSpPr/>
          <p:nvPr/>
        </p:nvSpPr>
        <p:spPr>
          <a:xfrm>
            <a:off x="12473555" y="7690338"/>
            <a:ext cx="2156845" cy="539262"/>
          </a:xfrm>
          <a:prstGeom prst="rect">
            <a:avLst/>
          </a:prstGeom>
          <a:solidFill>
            <a:srgbClr val="EF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10887" y="910054"/>
            <a:ext cx="8374380" cy="116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Заключение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54430" y="1753433"/>
            <a:ext cx="7604760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Средний класс является социальным фундаментом модернизации. Его будущее зависит от системных изменений.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620" y="2885003"/>
            <a:ext cx="186809" cy="186809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69620" y="3156347"/>
            <a:ext cx="3708916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769620" y="3295412"/>
            <a:ext cx="3708916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Повышение реальных доходов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69620" y="4108252"/>
            <a:ext cx="3708916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Увеличение покупательной способности и материальной стабильности граждан.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5345" y="2885003"/>
            <a:ext cx="186809" cy="186809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4665345" y="3156347"/>
            <a:ext cx="3709035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6"/>
          <p:cNvSpPr/>
          <p:nvPr/>
        </p:nvSpPr>
        <p:spPr>
          <a:xfrm>
            <a:off x="4665345" y="3295412"/>
            <a:ext cx="3709035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Развитие малого бизнеса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4665345" y="4108252"/>
            <a:ext cx="3709035" cy="897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Создание благоприятных условий для предпринимательства и экономической самостоятельности.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620" y="5355788"/>
            <a:ext cx="186809" cy="186809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769620" y="5627132"/>
            <a:ext cx="7604760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9"/>
          <p:cNvSpPr/>
          <p:nvPr/>
        </p:nvSpPr>
        <p:spPr>
          <a:xfrm>
            <a:off x="769620" y="5766197"/>
            <a:ext cx="445329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Справедливое распределение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69620" y="6228636"/>
            <a:ext cx="760476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Укрепление институтов и защита прав квалифицированных работников.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763964" y="6907173"/>
            <a:ext cx="7989570" cy="747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Устойчивый средний класс — залог стабильного, современного и социально справедливого общества.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85577" y="3760351"/>
            <a:ext cx="8952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Спасибо за внимание!</a:t>
            </a:r>
            <a:endParaRPr lang="en-US" sz="7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A7E62B4-1A67-2100-4092-C77D4E553EF8}"/>
              </a:ext>
            </a:extLst>
          </p:cNvPr>
          <p:cNvSpPr/>
          <p:nvPr/>
        </p:nvSpPr>
        <p:spPr>
          <a:xfrm>
            <a:off x="12473555" y="7690338"/>
            <a:ext cx="2156845" cy="539262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3305" y="14045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Литература:</a:t>
            </a:r>
            <a:endParaRPr lang="en-US" sz="44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13DDA3-84CF-5D48-EC92-A63404AC2A97}"/>
              </a:ext>
            </a:extLst>
          </p:cNvPr>
          <p:cNvSpPr/>
          <p:nvPr/>
        </p:nvSpPr>
        <p:spPr>
          <a:xfrm>
            <a:off x="12473555" y="7690338"/>
            <a:ext cx="2156845" cy="539262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5A4F25-1419-B51E-156F-6D2FDFD11DFF}"/>
              </a:ext>
            </a:extLst>
          </p:cNvPr>
          <p:cNvSpPr txBox="1"/>
          <p:nvPr/>
        </p:nvSpPr>
        <p:spPr>
          <a:xfrm>
            <a:off x="1348450" y="2370878"/>
            <a:ext cx="11933500" cy="4207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Тихонова Н. Е</a:t>
            </a:r>
            <a:r>
              <a:rPr lang="ru-RU" b="1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Социальная структура России: теории и реальность. – М.: Новый хронограф / Институт социологии РАН. – 2014.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Аржакова Е. А., Карамышева С. Г. Состав и специфика российского среднего класса // Вестник экономики и права. 2020. №37. URL: https://cyberleninka.ru/article/n/sostav-i-spetsifika-rossiyskogo-srednego-klassa (дата обращения: 05.11.2025).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Батуренко С. А. Социологическая теория социальной стратификации и трансформационные процессы в современной России // Вестник Московского университета. Серия 18. Социология и политология. 2016. №3. URL: https://cyberleninka.ru/article/n/sotsiologicheskaya-teoriya-sotsialnoy-stratifikatsii-i-transformatsionnye-protsessy-v-sovremennoy-rossii (дата обращения: 05.11.2025).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Карпова М. К. О социальной структуре российского общества // Наука. Общество. Государство. 2015. №1. URL: https://cyberleninka.ru/article/n/o-sotsialnoy-strukture-rossiyskogo-obschestva (дата обращения: 05.11.2025).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Аналитики ВШЭ выяснили, сколько зарабатывает средний класс // РБК URL: https://www.rbc.ru/life/news/67d0077b9a7947bf78bcd49d (дата обращения: 05.11.2025).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699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Введение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06299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Фундамент современного общества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2469118"/>
            <a:ext cx="3687485" cy="2358866"/>
          </a:xfrm>
          <a:prstGeom prst="roundRect">
            <a:avLst>
              <a:gd name="adj" fmla="val 465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257330" y="2469118"/>
            <a:ext cx="91440" cy="2358866"/>
          </a:xfrm>
          <a:prstGeom prst="roundRect">
            <a:avLst>
              <a:gd name="adj" fmla="val 8334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6553081" y="2673429"/>
            <a:ext cx="32102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Политическая устойчивость</a:t>
            </a:r>
            <a:endParaRPr lang="en-US" sz="2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53081" y="3462576"/>
            <a:ext cx="32102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Средний класс обеспечивает стабильность политической системы, выступая как буфер между полюсами.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149126" y="2469118"/>
            <a:ext cx="3687485" cy="2358866"/>
          </a:xfrm>
          <a:prstGeom prst="roundRect">
            <a:avLst>
              <a:gd name="adj" fmla="val 465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10126266" y="2469118"/>
            <a:ext cx="91440" cy="2358866"/>
          </a:xfrm>
          <a:prstGeom prst="roundRect">
            <a:avLst>
              <a:gd name="adj" fmla="val 8334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0422017" y="2673429"/>
            <a:ext cx="318027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Экономический спрос</a:t>
            </a:r>
            <a:endParaRPr lang="en-US" sz="2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22017" y="3122414"/>
            <a:ext cx="32102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Формирует основной внутренний потребительский спрос, стимулируя развитие национальной экономики.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80190" y="5009436"/>
            <a:ext cx="3687485" cy="1728430"/>
          </a:xfrm>
          <a:prstGeom prst="roundRect">
            <a:avLst>
              <a:gd name="adj" fmla="val 63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 sz="1600"/>
          </a:p>
        </p:txBody>
      </p:sp>
      <p:sp>
        <p:nvSpPr>
          <p:cNvPr id="14" name="Shape 11"/>
          <p:cNvSpPr/>
          <p:nvPr/>
        </p:nvSpPr>
        <p:spPr>
          <a:xfrm>
            <a:off x="6257330" y="5009436"/>
            <a:ext cx="91440" cy="1728430"/>
          </a:xfrm>
          <a:prstGeom prst="roundRect">
            <a:avLst>
              <a:gd name="adj" fmla="val 8334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6553081" y="5171415"/>
            <a:ext cx="277272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Развитие капитала</a:t>
            </a:r>
            <a:endParaRPr lang="en-US" sz="2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553081" y="5491639"/>
            <a:ext cx="32102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Инвестирует в человеческий капитал (образование, медицина) и служит основой гражданской активности.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280190" y="6941939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 России формирование среднего класса имеет особенности, связанные с постсоветской трансформацией и влиянием этакратического типа общества.</a:t>
            </a:r>
            <a:endParaRPr 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1A84FD3-E79D-8552-F654-1F5F8D617C22}"/>
              </a:ext>
            </a:extLst>
          </p:cNvPr>
          <p:cNvSpPr/>
          <p:nvPr/>
        </p:nvSpPr>
        <p:spPr>
          <a:xfrm>
            <a:off x="12473555" y="7690338"/>
            <a:ext cx="2156845" cy="539262"/>
          </a:xfrm>
          <a:prstGeom prst="rect">
            <a:avLst/>
          </a:prstGeom>
          <a:solidFill>
            <a:srgbClr val="F3F3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77724" y="1259621"/>
            <a:ext cx="9401770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Теоретические основы стратификации</a:t>
            </a:r>
            <a:endParaRPr lang="en-US" sz="3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187535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Современное понимание социальной структуры опирается на классические теории, адаптированные к российским реалиям.</a:t>
            </a: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60093" y="302109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Пьер Бурдье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3437930"/>
            <a:ext cx="2589848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Понятие различных форм капитала: экономического, культурного, социального и символического, определяющих статус.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240" y="4379357"/>
            <a:ext cx="1798320" cy="179832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9205436" y="4425553"/>
            <a:ext cx="481965" cy="481965"/>
          </a:xfrm>
          <a:prstGeom prst="roundRect">
            <a:avLst>
              <a:gd name="adj" fmla="val 189533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7953" y="4558070"/>
            <a:ext cx="216813" cy="2168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246763" y="302109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Макс Вебер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1246763" y="3437930"/>
            <a:ext cx="2589848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Классовое деление определяется не только экономикой, но и социальным престижем, а также стилем жизни.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9240" y="4379357"/>
            <a:ext cx="1798320" cy="1798320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10429280" y="4425553"/>
            <a:ext cx="481965" cy="481965"/>
          </a:xfrm>
          <a:prstGeom prst="roundRect">
            <a:avLst>
              <a:gd name="adj" fmla="val 189533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1796" y="4558070"/>
            <a:ext cx="216813" cy="21681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246763" y="526899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Питирим Сорокин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1246763" y="5685830"/>
            <a:ext cx="2589848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Общество состоит из взаимосвязанных, но не тождественных слоёв: экономического, политического и профессионального.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9240" y="4379357"/>
            <a:ext cx="1798320" cy="1798320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>
            <a:off x="10429280" y="5649397"/>
            <a:ext cx="481965" cy="481965"/>
          </a:xfrm>
          <a:prstGeom prst="roundRect">
            <a:avLst>
              <a:gd name="adj" fmla="val 189533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61796" y="5781913"/>
            <a:ext cx="216813" cy="21681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6372701" y="5268992"/>
            <a:ext cx="249733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Татьяна Заславская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6280190" y="5685830"/>
            <a:ext cx="2589848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Сочетание рыночных и административно-командных механизмов в России, формирующее двойственную стратификацию.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59240" y="4379357"/>
            <a:ext cx="1798320" cy="1798320"/>
          </a:xfrm>
          <a:prstGeom prst="rect">
            <a:avLst/>
          </a:prstGeom>
        </p:spPr>
      </p:pic>
      <p:sp>
        <p:nvSpPr>
          <p:cNvPr id="23" name="Shape 13"/>
          <p:cNvSpPr/>
          <p:nvPr/>
        </p:nvSpPr>
        <p:spPr>
          <a:xfrm>
            <a:off x="9205436" y="5649397"/>
            <a:ext cx="481965" cy="481965"/>
          </a:xfrm>
          <a:prstGeom prst="roundRect">
            <a:avLst>
              <a:gd name="adj" fmla="val 189533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37953" y="5781913"/>
            <a:ext cx="216813" cy="216813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0C273DA-6294-9E74-65F8-7BF76A7C8F77}"/>
              </a:ext>
            </a:extLst>
          </p:cNvPr>
          <p:cNvSpPr/>
          <p:nvPr/>
        </p:nvSpPr>
        <p:spPr>
          <a:xfrm>
            <a:off x="12473555" y="7690338"/>
            <a:ext cx="2156845" cy="539262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Ответственность за триколор: где и как можно использовать флаг России">
            <a:extLst>
              <a:ext uri="{FF2B5EF4-FFF2-40B4-BE49-F238E27FC236}">
                <a16:creationId xmlns:a16="http://schemas.microsoft.com/office/drawing/2014/main" id="{EE59C933-4932-CD4F-9EDC-E4C7DFFC4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r="52201"/>
          <a:stretch>
            <a:fillRect/>
          </a:stretch>
        </p:blipFill>
        <p:spPr bwMode="auto">
          <a:xfrm>
            <a:off x="-564200" y="-6847"/>
            <a:ext cx="6509288" cy="82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  <p:txBody>
          <a:bodyPr/>
          <a:lstStyle/>
          <a:p>
            <a:endParaRPr lang="ru-R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434163" y="1401348"/>
            <a:ext cx="726126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Состав и структура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российского среднего класса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77805" y="252425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Средний класс — неоднородная группа, объединённая стабильным доходом, </a:t>
            </a:r>
            <a:r>
              <a:rPr lang="en-US" sz="24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ориентацией</a:t>
            </a: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4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на</a:t>
            </a: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профессионализм и качеством жизни.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37566" y="3388673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Квалифицированные специалисты с высшим образованием (инженеры, врачи, преподаватели)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637566" y="3911714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Предприниматели малого и среднего бизнеса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37566" y="4199012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Менеджеры среднего звена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37566" y="4486310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Государственные служащие и военнослужащие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37566" y="4773608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Работники в сфере ИТ и услуг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637566" y="5405529"/>
            <a:ext cx="6341626" cy="862013"/>
          </a:xfrm>
          <a:prstGeom prst="roundRect">
            <a:avLst>
              <a:gd name="adj" fmla="val 7184"/>
            </a:avLst>
          </a:prstGeom>
          <a:solidFill>
            <a:srgbClr val="C3BCF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9"/>
          <p:cNvSpPr/>
          <p:nvPr/>
        </p:nvSpPr>
        <p:spPr>
          <a:xfrm>
            <a:off x="8116554" y="5589719"/>
            <a:ext cx="571523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Общие черты: стабильный доход, ориентация на профессиональное развитие, культурная активность.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502604" y="3315653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2050" name="Picture 2" descr="Чем гордятся россияне">
            <a:extLst>
              <a:ext uri="{FF2B5EF4-FFF2-40B4-BE49-F238E27FC236}">
                <a16:creationId xmlns:a16="http://schemas.microsoft.com/office/drawing/2014/main" id="{3BA0DB73-F19A-ED79-634E-5A2DE5E7E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06" y="3279167"/>
            <a:ext cx="5728189" cy="381879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1053108"/>
            <a:ext cx="328826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Критерии и численность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1045" y="1447800"/>
            <a:ext cx="7334369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Экономические параметры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0986" y="2356284"/>
            <a:ext cx="7661910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Согласно методике ОЭСР, к среднему классу относятся граждане с доходом от 75% до 200% медианного дохода страны.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3799" y="3348276"/>
            <a:ext cx="2386370" cy="663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75 </a:t>
            </a:r>
            <a:r>
              <a:rPr lang="ru-RU" sz="5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тыс.</a:t>
            </a:r>
            <a:endParaRPr lang="en-US" sz="5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93799" y="4263390"/>
            <a:ext cx="238637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Средний доход (руб/мес)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93799" y="5012650"/>
            <a:ext cx="2386370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 данным НИУ ВШЭ (2025 г.) для среднего класса.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973640" y="3348276"/>
            <a:ext cx="2386370" cy="663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30%</a:t>
            </a:r>
            <a:endParaRPr lang="en-US" sz="5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973640" y="4263390"/>
            <a:ext cx="238637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Доля населения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973640" y="4698325"/>
            <a:ext cx="2386370" cy="1608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Примерная оценка численности среднего класса в России по комплексу критериев (ВШЭ, ИС РАН).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23218" y="3366017"/>
            <a:ext cx="2386489" cy="663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45</a:t>
            </a:r>
            <a:r>
              <a:rPr lang="ru-RU" sz="5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-</a:t>
            </a:r>
            <a:r>
              <a:rPr lang="en-US" sz="5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130</a:t>
            </a:r>
            <a:r>
              <a:rPr lang="ru-RU" sz="5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тыс.</a:t>
            </a:r>
            <a:endParaRPr lang="en-US" sz="5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016466" y="4263390"/>
            <a:ext cx="2386489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Диапазон дохода (руб)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016466" y="5012650"/>
            <a:ext cx="2386489" cy="1286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Колебание доходов представителей среднего класса в зависимости от региона.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78998" y="6775182"/>
            <a:ext cx="8402955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Эти показатели свидетельствуют, что российский средний класс в целом соответствует международным стандартам определения по доходу.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2728"/>
            <a:ext cx="279927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Внутренняя структура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250990"/>
            <a:ext cx="696158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Три уровня среднего класса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2142649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Неоднородность группы отражается в различиях по степени экономической независимости и доступу к ресурсам: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2976205"/>
            <a:ext cx="192762" cy="1156811"/>
          </a:xfrm>
          <a:prstGeom prst="roundRect">
            <a:avLst>
              <a:gd name="adj" fmla="val 4200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6569393" y="4325779"/>
            <a:ext cx="192762" cy="1419106"/>
          </a:xfrm>
          <a:prstGeom prst="roundRect">
            <a:avLst>
              <a:gd name="adj" fmla="val 4200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6954917" y="451854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Полуядро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954917" y="4935379"/>
            <a:ext cx="688169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Работники бюджетной сферы: учителя, врачи, офицеры, государственные служащие.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858595" y="5937647"/>
            <a:ext cx="192762" cy="1419106"/>
          </a:xfrm>
          <a:prstGeom prst="roundRect">
            <a:avLst>
              <a:gd name="adj" fmla="val 4200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4"/>
          <p:cNvSpPr/>
          <p:nvPr/>
        </p:nvSpPr>
        <p:spPr>
          <a:xfrm>
            <a:off x="7244120" y="620387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Периферия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5"/>
          <p:cNvSpPr/>
          <p:nvPr/>
        </p:nvSpPr>
        <p:spPr>
          <a:xfrm>
            <a:off x="7244120" y="6620709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Самозанятые, фрилансеры, работники торговли с </a:t>
            </a:r>
            <a:endParaRPr lang="ru-RU" sz="2000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20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нестабильной</a:t>
            </a: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занятостью</a:t>
            </a: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762155" y="309943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Ядро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6762155" y="3516273"/>
            <a:ext cx="659249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Квалифицированные специалисты, предприниматели, управленцы, интеллектуалы.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3336E3B-0917-ACAC-981A-654F3180E670}"/>
              </a:ext>
            </a:extLst>
          </p:cNvPr>
          <p:cNvSpPr/>
          <p:nvPr/>
        </p:nvSpPr>
        <p:spPr>
          <a:xfrm>
            <a:off x="12473555" y="7690338"/>
            <a:ext cx="2156845" cy="539262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698" y="549896"/>
            <a:ext cx="7376279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Экономические и социальные </a:t>
            </a:r>
          </a:p>
          <a:p>
            <a:pPr marL="0" indent="0" algn="l">
              <a:lnSpc>
                <a:spcPts val="3500"/>
              </a:lnSpc>
              <a:buNone/>
            </a:pP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особенности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54591" y="1600914"/>
            <a:ext cx="7607618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Представители среднего класса активно инвестируют в долгосрочное развитие, что подтверждает их ориентацию на устойчивые ценности.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591" y="2217658"/>
            <a:ext cx="428030" cy="4280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4591" y="2823924"/>
            <a:ext cx="2140148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Образование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54591" y="3177064"/>
            <a:ext cx="760761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Активное вложение в обучение детей и собственное повышение квалификации.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4591" y="3690461"/>
            <a:ext cx="428030" cy="42803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54591" y="4296727"/>
            <a:ext cx="3691771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Здравоохранение и страхование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254591" y="4649867"/>
            <a:ext cx="760761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Значимые расходы на платную медицину и страховые программы.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4591" y="5163264"/>
            <a:ext cx="428030" cy="42803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54591" y="5769531"/>
            <a:ext cx="2140148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Саморазвитие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254591" y="6122670"/>
            <a:ext cx="760761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Средние ежегодные расходы на обучение и развитие составляют 30–35 тыс. </a:t>
            </a:r>
            <a:endParaRPr lang="ru-RU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рублей</a:t>
            </a: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на </a:t>
            </a:r>
            <a:r>
              <a:rPr lang="en-US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домохозяйство</a:t>
            </a: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(</a:t>
            </a:r>
            <a:r>
              <a:rPr lang="ru-RU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НИУ </a:t>
            </a: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ВШЭ).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468547" y="7042177"/>
            <a:ext cx="7772558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«Активное инвестирование в человеческий капитал является важнейшей функцией среднего класса, обеспечивающей его воспроизводство.»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6254591" y="6881681"/>
            <a:ext cx="15240" cy="77724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5ECEFC-A129-3394-ECA4-5F097C6491C3}"/>
              </a:ext>
            </a:extLst>
          </p:cNvPr>
          <p:cNvSpPr/>
          <p:nvPr/>
        </p:nvSpPr>
        <p:spPr>
          <a:xfrm>
            <a:off x="12473555" y="7690338"/>
            <a:ext cx="2156845" cy="539262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8002"/>
            <a:ext cx="67370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Региональный разрыв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2069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Различия в уровне жизни и доходах создают неравномерность в формировании единой идентичности среднего класса в стране.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301246"/>
            <a:ext cx="5705594" cy="283488"/>
          </a:xfrm>
          <a:prstGeom prst="roundRect">
            <a:avLst>
              <a:gd name="adj" fmla="val 3360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280190" y="3301246"/>
            <a:ext cx="4564380" cy="283488"/>
          </a:xfrm>
          <a:prstGeom prst="roundRect">
            <a:avLst>
              <a:gd name="adj" fmla="val 33606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2155805" y="3301246"/>
            <a:ext cx="168080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80 - 120тыс.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3868103"/>
            <a:ext cx="39591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Москва и Санкт-Петербург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43585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Нижняя граница дохода, соответствующая критериям среднего класса в столицах.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651302"/>
            <a:ext cx="5630108" cy="283488"/>
          </a:xfrm>
          <a:prstGeom prst="roundRect">
            <a:avLst>
              <a:gd name="adj" fmla="val 3360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6280190" y="5651302"/>
            <a:ext cx="2533531" cy="283488"/>
          </a:xfrm>
          <a:prstGeom prst="roundRect">
            <a:avLst>
              <a:gd name="adj" fmla="val 33606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12080319" y="5651302"/>
            <a:ext cx="175629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45 - 60тыс.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80190" y="6218158"/>
            <a:ext cx="3965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Большинство регионов РФ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280190" y="67085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Нижняя граница дохода для отнесения к среднему классу в регионах.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76F2910-E6DE-BFD3-59C6-5284CD8FC149}"/>
              </a:ext>
            </a:extLst>
          </p:cNvPr>
          <p:cNvSpPr/>
          <p:nvPr/>
        </p:nvSpPr>
        <p:spPr>
          <a:xfrm>
            <a:off x="12473555" y="7690338"/>
            <a:ext cx="2156845" cy="539262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1BBC1-B71A-F874-126E-8790E9D01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37D4AF5-1AAB-B1DF-9D13-5A46BEA4F507}"/>
              </a:ext>
            </a:extLst>
          </p:cNvPr>
          <p:cNvSpPr/>
          <p:nvPr/>
        </p:nvSpPr>
        <p:spPr>
          <a:xfrm>
            <a:off x="12473555" y="7690338"/>
            <a:ext cx="2156845" cy="539262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24CC804-2685-177A-9B86-27558C749FBF}"/>
              </a:ext>
            </a:extLst>
          </p:cNvPr>
          <p:cNvSpPr/>
          <p:nvPr/>
        </p:nvSpPr>
        <p:spPr>
          <a:xfrm>
            <a:off x="6889786" y="1158002"/>
            <a:ext cx="67370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Функции среднего класса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765898D-561F-4E5F-1A87-E650313D7716}"/>
              </a:ext>
            </a:extLst>
          </p:cNvPr>
          <p:cNvSpPr/>
          <p:nvPr/>
        </p:nvSpPr>
        <p:spPr>
          <a:xfrm>
            <a:off x="6889786" y="22069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Средний класс выполняет в обществе несколько ключевых функций: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5C060DB-9348-38EB-E629-46217E1A7B65}"/>
              </a:ext>
            </a:extLst>
          </p:cNvPr>
          <p:cNvSpPr/>
          <p:nvPr/>
        </p:nvSpPr>
        <p:spPr>
          <a:xfrm>
            <a:off x="6605152" y="302889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Экономическая функция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поддерживает внутренний спрос, стимулирует развитие малого и среднего бизнеса, обеспечивает занятость и налоговые поступления.</a:t>
            </a: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EA47FDC-E97E-99A5-4457-8E6518FCBFA7}"/>
              </a:ext>
            </a:extLst>
          </p:cNvPr>
          <p:cNvSpPr/>
          <p:nvPr/>
        </p:nvSpPr>
        <p:spPr>
          <a:xfrm>
            <a:off x="6276909" y="7061345"/>
            <a:ext cx="8353491" cy="80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этих функций делает средний класс не просто экономическим,</a:t>
            </a:r>
          </a:p>
          <a:p>
            <a:pPr algn="just">
              <a:lnSpc>
                <a:spcPts val="285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 и социально-нравственным центром современного общества.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105013A3-66CB-B957-AA16-48643C3E3C47}"/>
              </a:ext>
            </a:extLst>
          </p:cNvPr>
          <p:cNvSpPr/>
          <p:nvPr/>
        </p:nvSpPr>
        <p:spPr>
          <a:xfrm>
            <a:off x="6605151" y="404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Социальная функция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служит буфером между богатыми и бедными, снижая уровень социальной напряжённости и неравенства.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BB7A1-2B84-B934-4D33-9644AB223EA1}"/>
              </a:ext>
            </a:extLst>
          </p:cNvPr>
          <p:cNvSpPr txBox="1"/>
          <p:nvPr/>
        </p:nvSpPr>
        <p:spPr>
          <a:xfrm>
            <a:off x="6600702" y="4894437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Культурно-воспитательная функция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транслирует ценности ответственности, профессионализма и образования, способствует развитию гражданской культуры.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8C3FF-2BC6-2C6E-9D32-F034B7635025}"/>
              </a:ext>
            </a:extLst>
          </p:cNvPr>
          <p:cNvSpPr txBox="1"/>
          <p:nvPr/>
        </p:nvSpPr>
        <p:spPr>
          <a:xfrm>
            <a:off x="6605152" y="6040860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Политическая функция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является потенциальной опорой гражданского общества и демократических институтов.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D8CF03A-D9D9-5763-F5FF-76BADECB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03" r="22380"/>
          <a:stretch>
            <a:fillRect/>
          </a:stretch>
        </p:blipFill>
        <p:spPr>
          <a:xfrm>
            <a:off x="0" y="-523619"/>
            <a:ext cx="6050280" cy="914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55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1000</Words>
  <Application>Microsoft Office PowerPoint</Application>
  <PresentationFormat>Произвольный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5</cp:revision>
  <dcterms:created xsi:type="dcterms:W3CDTF">2025-11-05T17:20:10Z</dcterms:created>
  <dcterms:modified xsi:type="dcterms:W3CDTF">2025-11-05T18:32:46Z</dcterms:modified>
</cp:coreProperties>
</file>